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 id="260" r:id="rId5"/>
    <p:sldId id="261" r:id="rId6"/>
    <p:sldId id="263" r:id="rId7"/>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176F8-524B-8944-AC2D-3E100014DA5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21673E3D-2193-F443-AEFD-CDC54B9C03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A405B602-3BB6-0D4A-BF24-6925AB1D9B30}"/>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5" name="Footer Placeholder 4">
            <a:extLst>
              <a:ext uri="{FF2B5EF4-FFF2-40B4-BE49-F238E27FC236}">
                <a16:creationId xmlns:a16="http://schemas.microsoft.com/office/drawing/2014/main" id="{325E93FA-D15B-5247-955D-89C6E83B5319}"/>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C0E37C9E-06C1-1343-9CBE-AE8614F67743}"/>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2065608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EF497-627A-0144-8700-4EB91C2A2EA6}"/>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C1BC8018-63A7-764C-9371-46970FB7CF2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8F853031-FDC1-F847-A5CF-893CFB6A3E0F}"/>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5" name="Footer Placeholder 4">
            <a:extLst>
              <a:ext uri="{FF2B5EF4-FFF2-40B4-BE49-F238E27FC236}">
                <a16:creationId xmlns:a16="http://schemas.microsoft.com/office/drawing/2014/main" id="{F08E874B-48D8-764E-9BA9-3A8F0CA0C1F5}"/>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2FEB4B9-675C-C84B-8B94-ACABB86838FA}"/>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18177347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AF8EB4-23AF-9745-80CD-61EA76FDB27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9663186B-D425-DE49-AC3F-9941BE81926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5CDB2905-5B40-6549-B56F-49985D3C6BE4}"/>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5" name="Footer Placeholder 4">
            <a:extLst>
              <a:ext uri="{FF2B5EF4-FFF2-40B4-BE49-F238E27FC236}">
                <a16:creationId xmlns:a16="http://schemas.microsoft.com/office/drawing/2014/main" id="{57D0FD4E-FDED-254E-A0FB-0EE3D859E727}"/>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01B95F95-A72A-C546-B8BC-2C0B650C215A}"/>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1759120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CDE4F-2C22-8C48-A264-25A36EC8757B}"/>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4466EDCA-3432-384C-953C-825ED010CF9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9A28BE62-97FC-8541-AC37-F3C99A1081D4}"/>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5" name="Footer Placeholder 4">
            <a:extLst>
              <a:ext uri="{FF2B5EF4-FFF2-40B4-BE49-F238E27FC236}">
                <a16:creationId xmlns:a16="http://schemas.microsoft.com/office/drawing/2014/main" id="{6BF7A864-1D2B-C249-B003-2F421794705E}"/>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09A185ED-1F90-6B43-87A1-BB1D3E2729A6}"/>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709007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0BD81-E7F3-384A-B070-ED3DA2001DD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BE774E9C-2258-604E-BC4A-7D9F0C79B7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D990B3D-1DEE-1B4B-A2A2-99A164764224}"/>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5" name="Footer Placeholder 4">
            <a:extLst>
              <a:ext uri="{FF2B5EF4-FFF2-40B4-BE49-F238E27FC236}">
                <a16:creationId xmlns:a16="http://schemas.microsoft.com/office/drawing/2014/main" id="{B2B38C0A-C334-BC4A-A9E4-C9EA51AF61F6}"/>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0E619A25-8970-6E47-AF71-550A7B8D7A4C}"/>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1322651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0B32E-316E-4F43-95CF-984E3D7525D4}"/>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F16E243D-F8BC-4246-ABCF-AA430030709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834727D2-EF5E-0F47-BB17-D1767374975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9195A623-6CA0-F74D-A82E-D253C613CCAA}"/>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6" name="Footer Placeholder 5">
            <a:extLst>
              <a:ext uri="{FF2B5EF4-FFF2-40B4-BE49-F238E27FC236}">
                <a16:creationId xmlns:a16="http://schemas.microsoft.com/office/drawing/2014/main" id="{5140AB70-A33F-C241-BE25-6A5AC49DDF2E}"/>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2525B520-BD4E-CB4D-90DD-146AE9696E25}"/>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2497770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6D0C-3938-554E-AF8A-8CE9F8E4C241}"/>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236E2412-323C-084E-84AE-4E256A13C9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3C842BA-6E6E-D04E-9248-EAABDB9B6AD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EDFF4528-A475-A549-8998-E93091E16B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2E5988B-2D06-6A47-B09A-806A851BEC8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4DB71FEC-6908-4446-BBB6-F892FD7DD919}"/>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8" name="Footer Placeholder 7">
            <a:extLst>
              <a:ext uri="{FF2B5EF4-FFF2-40B4-BE49-F238E27FC236}">
                <a16:creationId xmlns:a16="http://schemas.microsoft.com/office/drawing/2014/main" id="{E8F6D005-291F-614B-A4A1-4A7158052682}"/>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1F5E0E0C-DF85-AD42-BCEC-0C5BD50892B7}"/>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4159903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5E169-7A69-944C-8B6A-7A0A9BEAAED4}"/>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8A354AB9-081B-1444-BE62-9AC0538BC892}"/>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4" name="Footer Placeholder 3">
            <a:extLst>
              <a:ext uri="{FF2B5EF4-FFF2-40B4-BE49-F238E27FC236}">
                <a16:creationId xmlns:a16="http://schemas.microsoft.com/office/drawing/2014/main" id="{D87512FF-6DBF-CB4D-BA52-01EC0918C86A}"/>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CEC9D8C6-4B72-1A47-A8C9-797B9075608B}"/>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3121170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383ED5-0A9F-D04C-ADFD-3634A914C421}"/>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3" name="Footer Placeholder 2">
            <a:extLst>
              <a:ext uri="{FF2B5EF4-FFF2-40B4-BE49-F238E27FC236}">
                <a16:creationId xmlns:a16="http://schemas.microsoft.com/office/drawing/2014/main" id="{45C135AA-DCBC-9D4F-8D34-A26FBD4D6DBB}"/>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9A81FF34-DEE4-FA41-8EF1-DEEF0AC89CE3}"/>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2291323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ADF66-A6D2-EB4D-A99F-E7DE3A59D01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70138DF9-AF91-374C-B071-F5F629A095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CEDCEFB2-B97C-4B49-AF04-144B2E8D36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AB24D7F-49AA-544B-8442-3E96110942F0}"/>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6" name="Footer Placeholder 5">
            <a:extLst>
              <a:ext uri="{FF2B5EF4-FFF2-40B4-BE49-F238E27FC236}">
                <a16:creationId xmlns:a16="http://schemas.microsoft.com/office/drawing/2014/main" id="{95FDA787-13AC-6648-B1D8-CF87E11937AD}"/>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3E8F6BA9-5169-D64C-8E6D-70C34E3B6E95}"/>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2099322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51B63-0D6B-A144-B611-E48DB0AAE1D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A172ACA5-F790-1144-A87C-10B90CB2C7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87596E92-86C9-174F-A678-7E40B3EBEE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14DEB81-DBED-3849-9042-CF1287C2280D}"/>
              </a:ext>
            </a:extLst>
          </p:cNvPr>
          <p:cNvSpPr>
            <a:spLocks noGrp="1"/>
          </p:cNvSpPr>
          <p:nvPr>
            <p:ph type="dt" sz="half" idx="10"/>
          </p:nvPr>
        </p:nvSpPr>
        <p:spPr/>
        <p:txBody>
          <a:bodyPr/>
          <a:lstStyle/>
          <a:p>
            <a:fld id="{3CEDD87E-9D93-684C-9503-559D496351CB}" type="datetimeFigureOut">
              <a:rPr lang="en-NL" smtClean="0"/>
              <a:t>20/06/2020</a:t>
            </a:fld>
            <a:endParaRPr lang="en-NL"/>
          </a:p>
        </p:txBody>
      </p:sp>
      <p:sp>
        <p:nvSpPr>
          <p:cNvPr id="6" name="Footer Placeholder 5">
            <a:extLst>
              <a:ext uri="{FF2B5EF4-FFF2-40B4-BE49-F238E27FC236}">
                <a16:creationId xmlns:a16="http://schemas.microsoft.com/office/drawing/2014/main" id="{874F0259-CE7D-C344-8305-F3ECE12EEE3A}"/>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C1312200-39C7-1B4C-8D7E-805320E93539}"/>
              </a:ext>
            </a:extLst>
          </p:cNvPr>
          <p:cNvSpPr>
            <a:spLocks noGrp="1"/>
          </p:cNvSpPr>
          <p:nvPr>
            <p:ph type="sldNum" sz="quarter" idx="12"/>
          </p:nvPr>
        </p:nvSpPr>
        <p:spPr/>
        <p:txBody>
          <a:bodyPr/>
          <a:lstStyle/>
          <a:p>
            <a:fld id="{DE5DFE86-FDCA-1549-9A45-EEDFF5EC7885}" type="slidenum">
              <a:rPr lang="en-NL" smtClean="0"/>
              <a:t>‹#›</a:t>
            </a:fld>
            <a:endParaRPr lang="en-NL"/>
          </a:p>
        </p:txBody>
      </p:sp>
    </p:spTree>
    <p:extLst>
      <p:ext uri="{BB962C8B-B14F-4D97-AF65-F5344CB8AC3E}">
        <p14:creationId xmlns:p14="http://schemas.microsoft.com/office/powerpoint/2010/main" val="710153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B55BDE-15AE-5849-B4AD-CE25449EBF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8B460E55-4BE9-6F47-80B8-3408616BD1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72C9E020-E601-7045-8E99-ED1A15BE63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EDD87E-9D93-684C-9503-559D496351CB}" type="datetimeFigureOut">
              <a:rPr lang="en-NL" smtClean="0"/>
              <a:t>20/06/2020</a:t>
            </a:fld>
            <a:endParaRPr lang="en-NL"/>
          </a:p>
        </p:txBody>
      </p:sp>
      <p:sp>
        <p:nvSpPr>
          <p:cNvPr id="5" name="Footer Placeholder 4">
            <a:extLst>
              <a:ext uri="{FF2B5EF4-FFF2-40B4-BE49-F238E27FC236}">
                <a16:creationId xmlns:a16="http://schemas.microsoft.com/office/drawing/2014/main" id="{B12AE996-EA76-B24F-B6E4-80092F585C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27CEE2F9-9A9D-A842-8190-B9D110E521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5DFE86-FDCA-1549-9A45-EEDFF5EC7885}" type="slidenum">
              <a:rPr lang="en-NL" smtClean="0"/>
              <a:t>‹#›</a:t>
            </a:fld>
            <a:endParaRPr lang="en-NL"/>
          </a:p>
        </p:txBody>
      </p:sp>
    </p:spTree>
    <p:extLst>
      <p:ext uri="{BB962C8B-B14F-4D97-AF65-F5344CB8AC3E}">
        <p14:creationId xmlns:p14="http://schemas.microsoft.com/office/powerpoint/2010/main" val="29866335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piece of cake on a plate&#10;&#10;Description automatically generated">
            <a:extLst>
              <a:ext uri="{FF2B5EF4-FFF2-40B4-BE49-F238E27FC236}">
                <a16:creationId xmlns:a16="http://schemas.microsoft.com/office/drawing/2014/main" id="{16D2C345-233D-7241-9C3E-8945ECE2D764}"/>
              </a:ext>
            </a:extLst>
          </p:cNvPr>
          <p:cNvPicPr>
            <a:picLocks noChangeAspect="1"/>
          </p:cNvPicPr>
          <p:nvPr/>
        </p:nvPicPr>
        <p:blipFill rotWithShape="1">
          <a:blip r:embed="rId2"/>
          <a:srcRect t="6545" r="-2" b="15105"/>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00B0A8-44C5-9244-AA6C-58698A368FB1}"/>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Where to play?</a:t>
            </a: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2212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48089-7C1E-BB4A-9A26-CAE46D8A8104}"/>
              </a:ext>
            </a:extLst>
          </p:cNvPr>
          <p:cNvSpPr>
            <a:spLocks noGrp="1"/>
          </p:cNvSpPr>
          <p:nvPr>
            <p:ph type="title"/>
          </p:nvPr>
        </p:nvSpPr>
        <p:spPr/>
        <p:txBody>
          <a:bodyPr/>
          <a:lstStyle/>
          <a:p>
            <a:r>
              <a:rPr lang="en-GB" b="1" dirty="0"/>
              <a:t>Introduction/Business Problem</a:t>
            </a:r>
            <a:endParaRPr lang="en-NL" dirty="0"/>
          </a:p>
        </p:txBody>
      </p:sp>
      <p:sp>
        <p:nvSpPr>
          <p:cNvPr id="3" name="Content Placeholder 2">
            <a:extLst>
              <a:ext uri="{FF2B5EF4-FFF2-40B4-BE49-F238E27FC236}">
                <a16:creationId xmlns:a16="http://schemas.microsoft.com/office/drawing/2014/main" id="{8A1D7016-2DFD-4049-94DE-A48815F8F448}"/>
              </a:ext>
            </a:extLst>
          </p:cNvPr>
          <p:cNvSpPr>
            <a:spLocks noGrp="1"/>
          </p:cNvSpPr>
          <p:nvPr>
            <p:ph idx="1"/>
          </p:nvPr>
        </p:nvSpPr>
        <p:spPr/>
        <p:txBody>
          <a:bodyPr/>
          <a:lstStyle/>
          <a:p>
            <a:r>
              <a:rPr lang="en-GB" dirty="0"/>
              <a:t>A client wants to open a Pancakes </a:t>
            </a:r>
            <a:r>
              <a:rPr lang="en-GB" dirty="0" err="1"/>
              <a:t>restuarant</a:t>
            </a:r>
            <a:r>
              <a:rPr lang="en-GB" dirty="0"/>
              <a:t> in Amsterdam and asked to help answering the question, 'Where to open the new restaurant?’.</a:t>
            </a:r>
          </a:p>
          <a:p>
            <a:endParaRPr lang="en-GB" dirty="0"/>
          </a:p>
          <a:p>
            <a:r>
              <a:rPr lang="en-GB" dirty="0"/>
              <a:t>The target costumers of the restaurant are mainly tourists and it is therefore important to open the </a:t>
            </a:r>
            <a:r>
              <a:rPr lang="en-GB" dirty="0" err="1"/>
              <a:t>restuarant</a:t>
            </a:r>
            <a:r>
              <a:rPr lang="en-GB" dirty="0"/>
              <a:t> at a place where a lot of people pass.</a:t>
            </a:r>
          </a:p>
          <a:p>
            <a:endParaRPr lang="en-NL" dirty="0"/>
          </a:p>
        </p:txBody>
      </p:sp>
    </p:spTree>
    <p:extLst>
      <p:ext uri="{BB962C8B-B14F-4D97-AF65-F5344CB8AC3E}">
        <p14:creationId xmlns:p14="http://schemas.microsoft.com/office/powerpoint/2010/main" val="3120605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98A73-023C-FB4B-83D6-1CFA5D5A4017}"/>
              </a:ext>
            </a:extLst>
          </p:cNvPr>
          <p:cNvSpPr>
            <a:spLocks noGrp="1"/>
          </p:cNvSpPr>
          <p:nvPr>
            <p:ph type="title"/>
          </p:nvPr>
        </p:nvSpPr>
        <p:spPr/>
        <p:txBody>
          <a:bodyPr/>
          <a:lstStyle/>
          <a:p>
            <a:r>
              <a:rPr lang="en-GB" b="1" dirty="0"/>
              <a:t>Data</a:t>
            </a:r>
            <a:endParaRPr lang="en-NL" dirty="0"/>
          </a:p>
        </p:txBody>
      </p:sp>
      <p:sp>
        <p:nvSpPr>
          <p:cNvPr id="3" name="Content Placeholder 2">
            <a:extLst>
              <a:ext uri="{FF2B5EF4-FFF2-40B4-BE49-F238E27FC236}">
                <a16:creationId xmlns:a16="http://schemas.microsoft.com/office/drawing/2014/main" id="{1D536280-88A5-F44F-9E43-B3AEB607540D}"/>
              </a:ext>
            </a:extLst>
          </p:cNvPr>
          <p:cNvSpPr>
            <a:spLocks noGrp="1"/>
          </p:cNvSpPr>
          <p:nvPr>
            <p:ph idx="1"/>
          </p:nvPr>
        </p:nvSpPr>
        <p:spPr/>
        <p:txBody>
          <a:bodyPr/>
          <a:lstStyle/>
          <a:p>
            <a:r>
              <a:rPr lang="en-GB" dirty="0"/>
              <a:t>To find these popular places, the explore endpoint of the Foursquare API can be used. The data that is eventually used contains the most popular places in Amsterdam including the category of the venue and the popularity ranking.</a:t>
            </a:r>
          </a:p>
          <a:p>
            <a:endParaRPr lang="en-NL" dirty="0"/>
          </a:p>
        </p:txBody>
      </p:sp>
    </p:spTree>
    <p:extLst>
      <p:ext uri="{BB962C8B-B14F-4D97-AF65-F5344CB8AC3E}">
        <p14:creationId xmlns:p14="http://schemas.microsoft.com/office/powerpoint/2010/main" val="4118749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06AF7-3AB3-EA46-8CDB-F5ABF774831B}"/>
              </a:ext>
            </a:extLst>
          </p:cNvPr>
          <p:cNvSpPr>
            <a:spLocks noGrp="1"/>
          </p:cNvSpPr>
          <p:nvPr>
            <p:ph type="title"/>
          </p:nvPr>
        </p:nvSpPr>
        <p:spPr/>
        <p:txBody>
          <a:bodyPr/>
          <a:lstStyle/>
          <a:p>
            <a:r>
              <a:rPr lang="en-GB" b="1" dirty="0"/>
              <a:t>Methodology</a:t>
            </a:r>
            <a:endParaRPr lang="en-NL" dirty="0"/>
          </a:p>
        </p:txBody>
      </p:sp>
      <p:sp>
        <p:nvSpPr>
          <p:cNvPr id="3" name="Content Placeholder 2">
            <a:extLst>
              <a:ext uri="{FF2B5EF4-FFF2-40B4-BE49-F238E27FC236}">
                <a16:creationId xmlns:a16="http://schemas.microsoft.com/office/drawing/2014/main" id="{E7DC65F7-2994-3541-AA8F-36772D68C8C1}"/>
              </a:ext>
            </a:extLst>
          </p:cNvPr>
          <p:cNvSpPr>
            <a:spLocks noGrp="1"/>
          </p:cNvSpPr>
          <p:nvPr>
            <p:ph idx="1"/>
          </p:nvPr>
        </p:nvSpPr>
        <p:spPr/>
        <p:txBody>
          <a:bodyPr/>
          <a:lstStyle/>
          <a:p>
            <a:r>
              <a:rPr lang="en-GB" dirty="0"/>
              <a:t>In order to find the optimal place to start a new restaurant, the analysis will focus on two key metrics. The first thing to investigate is which are the most popular spots in </a:t>
            </a:r>
            <a:r>
              <a:rPr lang="en-GB" dirty="0" err="1"/>
              <a:t>amsterdam</a:t>
            </a:r>
            <a:r>
              <a:rPr lang="en-GB" dirty="0"/>
              <a:t>. This will be investigated by mapping the most popular venues in the city. Secondly, it will be assessed where competitors are situated. The two analyses will be combined to find the optimal spots to open the new pancake </a:t>
            </a:r>
            <a:r>
              <a:rPr lang="en-GB" dirty="0" err="1"/>
              <a:t>restrant</a:t>
            </a:r>
            <a:r>
              <a:rPr lang="en-GB" dirty="0"/>
              <a:t>.</a:t>
            </a:r>
          </a:p>
          <a:p>
            <a:endParaRPr lang="en-NL" dirty="0"/>
          </a:p>
        </p:txBody>
      </p:sp>
    </p:spTree>
    <p:extLst>
      <p:ext uri="{BB962C8B-B14F-4D97-AF65-F5344CB8AC3E}">
        <p14:creationId xmlns:p14="http://schemas.microsoft.com/office/powerpoint/2010/main" val="3792366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close up of a map&#10;&#10;Description automatically generated">
            <a:extLst>
              <a:ext uri="{FF2B5EF4-FFF2-40B4-BE49-F238E27FC236}">
                <a16:creationId xmlns:a16="http://schemas.microsoft.com/office/drawing/2014/main" id="{C15EF5DD-FB48-EF46-BE53-41AC764C99A1}"/>
              </a:ext>
            </a:extLst>
          </p:cNvPr>
          <p:cNvPicPr>
            <a:picLocks noChangeAspect="1"/>
          </p:cNvPicPr>
          <p:nvPr/>
        </p:nvPicPr>
        <p:blipFill rotWithShape="1">
          <a:blip r:embed="rId2"/>
          <a:srcRect t="7462" r="9091" b="7311"/>
          <a:stretch/>
        </p:blipFill>
        <p:spPr>
          <a:xfrm>
            <a:off x="20" y="10"/>
            <a:ext cx="12191980" cy="6857990"/>
          </a:xfrm>
          <a:prstGeom prst="rect">
            <a:avLst/>
          </a:prstGeom>
        </p:spPr>
      </p:pic>
      <p:sp>
        <p:nvSpPr>
          <p:cNvPr id="17" name="Rectangle 16">
            <a:extLst>
              <a:ext uri="{FF2B5EF4-FFF2-40B4-BE49-F238E27FC236}">
                <a16:creationId xmlns:a16="http://schemas.microsoft.com/office/drawing/2014/main" id="{2B1D4F77-A17C-43D7-B7FA-545148E4E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4332307"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3D01B5-6F9D-1B48-821D-4AB248AA3A27}"/>
              </a:ext>
            </a:extLst>
          </p:cNvPr>
          <p:cNvSpPr>
            <a:spLocks noGrp="1"/>
          </p:cNvSpPr>
          <p:nvPr>
            <p:ph type="title"/>
          </p:nvPr>
        </p:nvSpPr>
        <p:spPr>
          <a:xfrm>
            <a:off x="594805" y="640263"/>
            <a:ext cx="3759240" cy="1344975"/>
          </a:xfrm>
        </p:spPr>
        <p:txBody>
          <a:bodyPr>
            <a:normAutofit/>
          </a:bodyPr>
          <a:lstStyle/>
          <a:p>
            <a:r>
              <a:rPr lang="en-NL" sz="4000" b="1" dirty="0"/>
              <a:t>Results</a:t>
            </a:r>
          </a:p>
        </p:txBody>
      </p:sp>
      <p:sp>
        <p:nvSpPr>
          <p:cNvPr id="9" name="Content Placeholder 8">
            <a:extLst>
              <a:ext uri="{FF2B5EF4-FFF2-40B4-BE49-F238E27FC236}">
                <a16:creationId xmlns:a16="http://schemas.microsoft.com/office/drawing/2014/main" id="{3F313CB4-AB75-492C-9320-082E562D2413}"/>
              </a:ext>
            </a:extLst>
          </p:cNvPr>
          <p:cNvSpPr>
            <a:spLocks noGrp="1"/>
          </p:cNvSpPr>
          <p:nvPr>
            <p:ph idx="1"/>
          </p:nvPr>
        </p:nvSpPr>
        <p:spPr>
          <a:xfrm>
            <a:off x="594110" y="2121763"/>
            <a:ext cx="3764826" cy="3773010"/>
          </a:xfrm>
        </p:spPr>
        <p:txBody>
          <a:bodyPr>
            <a:normAutofit/>
          </a:bodyPr>
          <a:lstStyle/>
          <a:p>
            <a:pPr marL="0" indent="0">
              <a:buNone/>
            </a:pPr>
            <a:r>
              <a:rPr lang="en-US" sz="1800" dirty="0"/>
              <a:t>The map below shows us the following 2 thing:</a:t>
            </a:r>
          </a:p>
          <a:p>
            <a:pPr marL="0" indent="0">
              <a:buNone/>
            </a:pPr>
            <a:endParaRPr lang="en-US" sz="1800" dirty="0"/>
          </a:p>
          <a:p>
            <a:r>
              <a:rPr lang="en-GB" sz="1800" dirty="0"/>
              <a:t>The most popular venues are situated in the Centre (Dam square) and Wester </a:t>
            </a:r>
            <a:r>
              <a:rPr lang="en-GB" sz="1800" dirty="0" err="1"/>
              <a:t>Grachtengordel</a:t>
            </a:r>
            <a:r>
              <a:rPr lang="en-GB" sz="1800" dirty="0"/>
              <a:t> of Amsterdam.</a:t>
            </a:r>
          </a:p>
          <a:p>
            <a:endParaRPr lang="en-GB" sz="1800" dirty="0"/>
          </a:p>
          <a:p>
            <a:r>
              <a:rPr lang="en-GB" sz="1800" dirty="0"/>
              <a:t>There seem to more competitors (in the category restaurants) in the area of Wester </a:t>
            </a:r>
            <a:r>
              <a:rPr lang="en-GB" sz="1800" dirty="0" err="1"/>
              <a:t>Grachtengordel</a:t>
            </a:r>
            <a:r>
              <a:rPr lang="en-GB" sz="1800" dirty="0"/>
              <a:t> than in the Centre (Dam square)</a:t>
            </a:r>
            <a:endParaRPr lang="en-US" sz="1800" dirty="0"/>
          </a:p>
        </p:txBody>
      </p:sp>
    </p:spTree>
    <p:extLst>
      <p:ext uri="{BB962C8B-B14F-4D97-AF65-F5344CB8AC3E}">
        <p14:creationId xmlns:p14="http://schemas.microsoft.com/office/powerpoint/2010/main" val="2547080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EA39A-35F4-1643-8FE7-FD8E3EEBB4AB}"/>
              </a:ext>
            </a:extLst>
          </p:cNvPr>
          <p:cNvSpPr>
            <a:spLocks noGrp="1"/>
          </p:cNvSpPr>
          <p:nvPr>
            <p:ph type="title"/>
          </p:nvPr>
        </p:nvSpPr>
        <p:spPr/>
        <p:txBody>
          <a:bodyPr/>
          <a:lstStyle/>
          <a:p>
            <a:r>
              <a:rPr lang="en-NL" b="1" dirty="0"/>
              <a:t>Conclusion</a:t>
            </a:r>
          </a:p>
        </p:txBody>
      </p:sp>
      <p:sp>
        <p:nvSpPr>
          <p:cNvPr id="3" name="Content Placeholder 2">
            <a:extLst>
              <a:ext uri="{FF2B5EF4-FFF2-40B4-BE49-F238E27FC236}">
                <a16:creationId xmlns:a16="http://schemas.microsoft.com/office/drawing/2014/main" id="{169E5C74-1133-8447-9DD0-3951F5A7C383}"/>
              </a:ext>
            </a:extLst>
          </p:cNvPr>
          <p:cNvSpPr>
            <a:spLocks noGrp="1"/>
          </p:cNvSpPr>
          <p:nvPr>
            <p:ph idx="1"/>
          </p:nvPr>
        </p:nvSpPr>
        <p:spPr/>
        <p:txBody>
          <a:bodyPr/>
          <a:lstStyle/>
          <a:p>
            <a:pPr marL="0" indent="0">
              <a:buNone/>
            </a:pPr>
            <a:r>
              <a:rPr lang="en-GB" dirty="0"/>
              <a:t>Based on both the popularity of venues as well as the amount of competitors per area, the Centre (Dam square) seems to be the optimal spot in Amsterdam to open a new pancake restaurant. One of the drawbacks of </a:t>
            </a:r>
            <a:r>
              <a:rPr lang="en-GB"/>
              <a:t>the method </a:t>
            </a:r>
            <a:r>
              <a:rPr lang="en-GB" dirty="0"/>
              <a:t>is that the rent price of the different locations is not taken into account.</a:t>
            </a:r>
          </a:p>
          <a:p>
            <a:pPr marL="0" indent="0">
              <a:buNone/>
            </a:pPr>
            <a:endParaRPr lang="en-GB" dirty="0"/>
          </a:p>
        </p:txBody>
      </p:sp>
    </p:spTree>
    <p:extLst>
      <p:ext uri="{BB962C8B-B14F-4D97-AF65-F5344CB8AC3E}">
        <p14:creationId xmlns:p14="http://schemas.microsoft.com/office/powerpoint/2010/main" val="35742793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300</Words>
  <Application>Microsoft Macintosh PowerPoint</Application>
  <PresentationFormat>Widescreen</PresentationFormat>
  <Paragraphs>17</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Where to play?</vt:lpstr>
      <vt:lpstr>Introduction/Business Problem</vt:lpstr>
      <vt:lpstr>Data</vt:lpstr>
      <vt:lpstr>Methodology</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Where to play?</dc:title>
  <dc:creator>Bos, Joost</dc:creator>
  <cp:lastModifiedBy>Bos, Joost</cp:lastModifiedBy>
  <cp:revision>1</cp:revision>
  <dcterms:created xsi:type="dcterms:W3CDTF">2020-06-20T12:55:40Z</dcterms:created>
  <dcterms:modified xsi:type="dcterms:W3CDTF">2020-06-20T12:57:15Z</dcterms:modified>
</cp:coreProperties>
</file>